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2"/>
    <p:sldId id="256" r:id="rId3"/>
    <p:sldId id="264" r:id="rId4"/>
    <p:sldId id="258" r:id="rId5"/>
    <p:sldId id="265" r:id="rId6"/>
    <p:sldId id="261" r:id="rId7"/>
    <p:sldId id="262" r:id="rId8"/>
    <p:sldId id="259" r:id="rId9"/>
  </p:sldIdLst>
  <p:sldSz cx="12192000" cy="6858000"/>
  <p:notesSz cx="6858000" cy="9144000"/>
  <p:custDataLst>
    <p:tags r:id="rId1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78" d="100"/>
          <a:sy n="78" d="100"/>
        </p:scale>
        <p:origin x="77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1340D-BC45-4E82-9F96-A4DA422A067E}" type="datetimeFigureOut">
              <a:rPr lang="zh-CN" altLang="en-US" smtClean="0"/>
              <a:t>2023-08-07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7328-8F8B-46AD-B428-DA3EA62C4A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1340D-BC45-4E82-9F96-A4DA422A067E}" type="datetimeFigureOut">
              <a:rPr lang="zh-CN" altLang="en-US" smtClean="0"/>
              <a:t>2023-08-07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7328-8F8B-46AD-B428-DA3EA62C4A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1340D-BC45-4E82-9F96-A4DA422A067E}" type="datetimeFigureOut">
              <a:rPr lang="zh-CN" altLang="en-US" smtClean="0"/>
              <a:t>2023-08-07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7328-8F8B-46AD-B428-DA3EA62C4A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1340D-BC45-4E82-9F96-A4DA422A067E}" type="datetimeFigureOut">
              <a:rPr lang="zh-CN" altLang="en-US" smtClean="0"/>
              <a:t>2023-08-07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7328-8F8B-46AD-B428-DA3EA62C4A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1340D-BC45-4E82-9F96-A4DA422A067E}" type="datetimeFigureOut">
              <a:rPr lang="zh-CN" altLang="en-US" smtClean="0"/>
              <a:t>2023-08-07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7328-8F8B-46AD-B428-DA3EA62C4A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1340D-BC45-4E82-9F96-A4DA422A067E}" type="datetimeFigureOut">
              <a:rPr lang="zh-CN" altLang="en-US" smtClean="0"/>
              <a:t>2023-08-07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7328-8F8B-46AD-B428-DA3EA62C4A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1340D-BC45-4E82-9F96-A4DA422A067E}" type="datetimeFigureOut">
              <a:rPr lang="zh-CN" altLang="en-US" smtClean="0"/>
              <a:t>2023-08-07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7328-8F8B-46AD-B428-DA3EA62C4A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1340D-BC45-4E82-9F96-A4DA422A067E}" type="datetimeFigureOut">
              <a:rPr lang="zh-CN" altLang="en-US" smtClean="0"/>
              <a:t>2023-08-07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7328-8F8B-46AD-B428-DA3EA62C4A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1340D-BC45-4E82-9F96-A4DA422A067E}" type="datetimeFigureOut">
              <a:rPr lang="zh-CN" altLang="en-US" smtClean="0"/>
              <a:t>2023-08-07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7328-8F8B-46AD-B428-DA3EA62C4A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1340D-BC45-4E82-9F96-A4DA422A067E}" type="datetimeFigureOut">
              <a:rPr lang="zh-CN" altLang="en-US" smtClean="0"/>
              <a:t>2023-08-07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7328-8F8B-46AD-B428-DA3EA62C4A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1340D-BC45-4E82-9F96-A4DA422A067E}" type="datetimeFigureOut">
              <a:rPr lang="zh-CN" altLang="en-US" smtClean="0"/>
              <a:t>2023-08-07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7328-8F8B-46AD-B428-DA3EA62C4A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1340D-BC45-4E82-9F96-A4DA422A067E}" type="datetimeFigureOut">
              <a:rPr lang="zh-CN" altLang="en-US" smtClean="0"/>
              <a:t>2023-08-07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B7328-8F8B-46AD-B428-DA3EA62C4AC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6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tags" Target="../tags/tag9.xml"/><Relationship Id="rId11" Type="http://schemas.openxmlformats.org/officeDocument/2006/relationships/image" Target="../media/image5.png"/><Relationship Id="rId5" Type="http://schemas.openxmlformats.org/officeDocument/2006/relationships/tags" Target="../tags/tag8.xml"/><Relationship Id="rId10" Type="http://schemas.openxmlformats.org/officeDocument/2006/relationships/image" Target="../media/image4.png"/><Relationship Id="rId4" Type="http://schemas.openxmlformats.org/officeDocument/2006/relationships/tags" Target="../tags/tag7.xm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245766" y="2096313"/>
            <a:ext cx="8207654" cy="2251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ctr" fontAlgn="auto">
              <a:lnSpc>
                <a:spcPct val="130000"/>
              </a:lnSpc>
            </a:pPr>
            <a:r>
              <a:rPr lang="zh-CN" altLang="en-US" sz="5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欢迎参加本次实验！</a:t>
            </a:r>
            <a:endParaRPr lang="en-US" altLang="zh-CN" sz="5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algn="ctr" fontAlgn="auto">
              <a:lnSpc>
                <a:spcPct val="130000"/>
              </a:lnSpc>
            </a:pPr>
            <a:r>
              <a:rPr lang="zh-CN" altLang="en-US" sz="5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请仔细阅读以下指导语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31597" y="292608"/>
            <a:ext cx="42574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实验简介：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95021" y="1148012"/>
            <a:ext cx="11796979" cy="1005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本实验的主要内容为</a:t>
            </a:r>
            <a:r>
              <a:rPr lang="zh-CN" altLang="en-US" sz="24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阅读一本中文小说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，只需要</a:t>
            </a:r>
            <a:r>
              <a:rPr lang="zh-CN" altLang="en-US" sz="24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跟随屏幕上的高亮进行阅读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即可，唯一的按键操作是按“</a:t>
            </a:r>
            <a:r>
              <a:rPr lang="zh-CN" altLang="en-US" sz="24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空格键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”进行下一阶段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87706" y="3085185"/>
            <a:ext cx="11716512" cy="467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第一阶段：校准 → 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试读阶段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 阅读第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1-4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章 → 强制</a:t>
            </a:r>
            <a:r>
              <a:rPr lang="zh-CN" altLang="en-US" sz="24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休息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→ 校准 → 阅读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6-8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章 → 第一阶段结束，自由</a:t>
            </a:r>
            <a:r>
              <a:rPr lang="zh-CN" altLang="en-US" sz="24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休息</a:t>
            </a:r>
            <a:endParaRPr lang="en-US" altLang="zh-CN" sz="2400" dirty="0"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第二阶段：校准 → 阅读第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9-12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章 → 强制</a:t>
            </a:r>
            <a:r>
              <a:rPr lang="zh-CN" altLang="en-US" sz="24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休息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→ 校准 →阅读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13-16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章 → 第二阶段结束，自由</a:t>
            </a:r>
            <a:r>
              <a:rPr lang="zh-CN" altLang="en-US" sz="24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休息</a:t>
            </a:r>
            <a:endParaRPr lang="en-US" altLang="zh-CN" sz="2400" dirty="0"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第三阶段：校准 → 阅读第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17-20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章 → 强制</a:t>
            </a:r>
            <a:r>
              <a:rPr lang="zh-CN" altLang="en-US" sz="24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休息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→ 校准 → 阅读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21-24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章 → 第三阶段结束，自由</a:t>
            </a:r>
            <a:r>
              <a:rPr lang="zh-CN" altLang="en-US" sz="24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休息</a:t>
            </a:r>
            <a:endParaRPr lang="en-US" altLang="zh-CN" sz="2400" dirty="0"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第四阶段：校准 → 阅读第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25-27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 实验结束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31597" y="2301318"/>
            <a:ext cx="425744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正式实验流程：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767715" y="127635"/>
            <a:ext cx="6731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以下是第一阶段的流程演示：</a:t>
            </a:r>
          </a:p>
        </p:txBody>
      </p:sp>
      <p:pic>
        <p:nvPicPr>
          <p:cNvPr id="4" name="实验流程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17550" y="772160"/>
            <a:ext cx="10647045" cy="6007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1597" y="292608"/>
            <a:ext cx="6217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注意事项： </a:t>
            </a:r>
            <a:r>
              <a:rPr lang="zh-CN" altLang="en-US" sz="4000" dirty="0">
                <a:highlight>
                  <a:srgbClr val="FF00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非常重要！！！</a:t>
            </a: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431597" y="2061336"/>
            <a:ext cx="11716512" cy="1512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、如果您有</a:t>
            </a:r>
            <a:r>
              <a:rPr lang="zh-CN" altLang="en-US" sz="28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近视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，请提前告知，以免干扰数据！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340157" y="-394209"/>
            <a:ext cx="11716512" cy="2376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、实验中有多次校准阶段，请确保</a:t>
            </a:r>
            <a:r>
              <a:rPr lang="zh-CN" altLang="en-US" sz="28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目光跟随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注视屏幕上出现的</a:t>
            </a:r>
            <a:r>
              <a:rPr lang="zh-CN" altLang="en-US" sz="28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圆点（四个角落和中心各一次）</a:t>
            </a:r>
            <a:endParaRPr lang="en-US" altLang="zh-CN" sz="2800" dirty="0"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800" dirty="0"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1026161" y="1266947"/>
            <a:ext cx="4584065" cy="2348230"/>
          </a:xfrm>
          <a:prstGeom prst="rect">
            <a:avLst/>
          </a:prstGeom>
        </p:spPr>
      </p:pic>
      <p:pic>
        <p:nvPicPr>
          <p:cNvPr id="5" name="图片 4"/>
          <p:cNvPicPr>
            <a:picLocks/>
          </p:cNvPicPr>
          <p:nvPr>
            <p:custDataLst>
              <p:tags r:id="rId3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6296661" y="1266947"/>
            <a:ext cx="4582800" cy="2347200"/>
          </a:xfrm>
          <a:prstGeom prst="rect">
            <a:avLst/>
          </a:prstGeom>
        </p:spPr>
      </p:pic>
      <p:pic>
        <p:nvPicPr>
          <p:cNvPr id="6" name="图片 5"/>
          <p:cNvPicPr>
            <a:picLocks/>
          </p:cNvPicPr>
          <p:nvPr>
            <p:custDataLst>
              <p:tags r:id="rId4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1026161" y="3845681"/>
            <a:ext cx="4582800" cy="2347200"/>
          </a:xfrm>
          <a:prstGeom prst="rect">
            <a:avLst/>
          </a:prstGeom>
        </p:spPr>
      </p:pic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855142" y="5747040"/>
            <a:ext cx="11716512" cy="1512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若失败，则进入</a:t>
            </a:r>
            <a:r>
              <a:rPr lang="zh-CN" altLang="en-US" sz="28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下一次校准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直到成功</a:t>
            </a:r>
            <a:endParaRPr lang="en-US" altLang="zh-CN" sz="2800" dirty="0"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/>
          </p:cNvPicPr>
          <p:nvPr>
            <p:custDataLst>
              <p:tags r:id="rId6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6296661" y="3845681"/>
            <a:ext cx="4582800" cy="2347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31597" y="292608"/>
            <a:ext cx="6217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注意事项： </a:t>
            </a:r>
            <a:r>
              <a:rPr lang="zh-CN" altLang="en-US" sz="4000" dirty="0">
                <a:highlight>
                  <a:srgbClr val="FF00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非常重要！！！</a:t>
            </a: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340157" y="1000886"/>
            <a:ext cx="11716512" cy="2806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endParaRPr lang="en-US" altLang="zh-CN" sz="2800" dirty="0"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、实验中途共有</a:t>
            </a:r>
            <a:r>
              <a:rPr lang="en-US" altLang="zh-CN" sz="28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8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次休息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，每次休息包含强制休息和自由休息。在强制休息阶段，您将无法进入后续章节。在自由休息阶段，</a:t>
            </a:r>
            <a:r>
              <a:rPr lang="zh-CN" altLang="en-US" sz="28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需要得到主试确认再按空格键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进入下一阶段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24481" y="3428999"/>
            <a:ext cx="5335544" cy="271616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AF06BC5-9985-CB85-E9D6-A9FCBABE432D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6280322" y="3428998"/>
            <a:ext cx="5335200" cy="271616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31597" y="292608"/>
            <a:ext cx="6217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注意事项： </a:t>
            </a:r>
            <a:r>
              <a:rPr lang="zh-CN" altLang="en-US" sz="4000" dirty="0">
                <a:highlight>
                  <a:srgbClr val="FF00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非常重要！！！</a:t>
            </a: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340157" y="1307591"/>
            <a:ext cx="11716512" cy="2183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、实验过程中尽量</a:t>
            </a:r>
            <a:r>
              <a:rPr lang="zh-CN" altLang="en-US" sz="28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不要晃动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身体，尤其是</a:t>
            </a:r>
            <a:r>
              <a:rPr lang="zh-CN" altLang="en-US" sz="28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头部</a:t>
            </a:r>
            <a:endParaRPr lang="en-US" altLang="zh-CN" sz="2800" dirty="0"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、实验过程中</a:t>
            </a:r>
            <a:r>
              <a:rPr lang="zh-CN" altLang="en-US" sz="28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注意力集中在高亮（变红色）部分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，不要乱看其他地方！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（录像会看到您的视野，如果频繁转移视线可能会影响您的被试费）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28F1080-7A01-F8F4-E32B-21758332E4FD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389237" y="3491356"/>
            <a:ext cx="6754762" cy="327323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19302" y="1909267"/>
            <a:ext cx="1056314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/>
              <a:t>如果以上信息确认无误，可以开始实验</a:t>
            </a:r>
            <a:endParaRPr lang="en-US" altLang="zh-CN" sz="4000" dirty="0"/>
          </a:p>
          <a:p>
            <a:pPr algn="ctr"/>
            <a:endParaRPr lang="en-US" altLang="zh-CN" sz="4000" dirty="0"/>
          </a:p>
          <a:p>
            <a:pPr algn="ctr"/>
            <a:r>
              <a:rPr lang="zh-CN" altLang="en-US" sz="4000" dirty="0"/>
              <a:t>如果有任何疑问，可以随时询问主试</a:t>
            </a:r>
            <a:endParaRPr lang="en-US" altLang="zh-CN" sz="4000" dirty="0"/>
          </a:p>
          <a:p>
            <a:pPr algn="ctr"/>
            <a:endParaRPr lang="en-US" altLang="zh-CN" sz="4000" dirty="0"/>
          </a:p>
          <a:p>
            <a:pPr algn="ctr"/>
            <a:r>
              <a:rPr lang="zh-CN" altLang="en-US" sz="4000" dirty="0"/>
              <a:t>谢谢！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PP_MARK_KEY" val="841a145c-02bb-43fd-8262-ed2388ebfeba"/>
  <p:tag name="COMMONDATA" val="eyJoZGlkIjoiYzc4OWJjMzliYmMzNDdhNTA4NmZjMTFlZGM2OTYyMmE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UNIT_PLACING_PICTURE_USER_VIEWPORT" val="{&quot;height&quot;:4400,&quot;width&quot;:8590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351</Words>
  <Application>Microsoft Office PowerPoint</Application>
  <PresentationFormat>宽屏</PresentationFormat>
  <Paragraphs>30</Paragraphs>
  <Slides>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cuilin he</dc:creator>
  <cp:lastModifiedBy>m</cp:lastModifiedBy>
  <cp:revision>20</cp:revision>
  <dcterms:created xsi:type="dcterms:W3CDTF">2023-08-06T05:38:00Z</dcterms:created>
  <dcterms:modified xsi:type="dcterms:W3CDTF">2023-08-07T04:03:12Z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D4FF3CA0E8524E5AB2E1D6AD955E94A4_12</vt:lpwstr>
  </property>
  <property fmtid="{D5CDD505-2E9C-101B-9397-08002B2CF9AE}" pid="3" name="KSOProductBuildVer">
    <vt:lpwstr>2052-11.1.0.14309</vt:lpwstr>
  </property>
</Properties>
</file>

<file path=docProps/thumbnail.jpeg>
</file>